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77" r:id="rId4"/>
    <p:sldId id="272" r:id="rId5"/>
    <p:sldId id="259" r:id="rId6"/>
    <p:sldId id="273" r:id="rId7"/>
    <p:sldId id="260" r:id="rId8"/>
    <p:sldId id="271" r:id="rId9"/>
    <p:sldId id="257" r:id="rId10"/>
    <p:sldId id="274" r:id="rId11"/>
    <p:sldId id="268" r:id="rId12"/>
    <p:sldId id="264" r:id="rId13"/>
    <p:sldId id="276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AC312-6378-A26C-8C43-38CB0D60678A}" v="356" dt="2021-12-05T22:35:53.040"/>
    <p1510:client id="{3CE7B3F6-ADA6-488E-AA5E-6828CC3EFBFF}" v="656" dt="2021-12-02T18:16:39.035"/>
    <p1510:client id="{6E58E3EF-4356-923E-1CC5-2EE3A7F5B6C1}" v="132" dt="2021-12-06T19:05:49.994"/>
    <p1510:client id="{93FD302A-6B3C-F161-06A0-6555C012DC58}" v="1" dt="2021-12-02T18:17:30.596"/>
    <p1510:client id="{D94F64E8-AA8D-1493-9F9A-CA6D09B77FDE}" v="625" dt="2021-12-02T18:16:09.998"/>
    <p1510:client id="{F83C63E4-6BA4-D091-1B66-38E742214FC2}" v="304" dt="2021-12-06T19:10:38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707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AFACC-A093-4035-88FD-6D57CE9257C3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8A6-7903-4F9D-9E1D-31702EE98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40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9B8A6-7903-4F9D-9E1D-31702EE98C0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59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F18811E-4E68-1C75-0246-E7769D34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29"/>
            <a:ext cx="12198458" cy="685437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pl-PL" sz="6200" b="1" i="1" dirty="0">
                <a:cs typeface="Calibri Light"/>
              </a:rPr>
              <a:t>42 rocznica wprowadzenia stanu wojennego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AAD5BA-9C1F-6BB9-10FD-9E63D793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84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1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1">
            <a:extLst>
              <a:ext uri="{FF2B5EF4-FFF2-40B4-BE49-F238E27FC236}">
                <a16:creationId xmlns:a16="http://schemas.microsoft.com/office/drawing/2014/main" id="{9A67F9DE-552A-4619-AF2C-F699C9F40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20" y="-37170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B1D0F91-8C37-4222-BE88-D6CE14CC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86" y="852228"/>
            <a:ext cx="3098397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Kalendarium</a:t>
            </a:r>
            <a:endParaRPr lang="en-US" b="1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83EFF-67B2-40C1-BCB6-CF646D66D34F}"/>
              </a:ext>
            </a:extLst>
          </p:cNvPr>
          <p:cNvSpPr txBox="1"/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6EAFE6-39EE-4F28-92FA-CA28618ABA19}"/>
              </a:ext>
            </a:extLst>
          </p:cNvPr>
          <p:cNvCxnSpPr/>
          <p:nvPr/>
        </p:nvCxnSpPr>
        <p:spPr>
          <a:xfrm flipH="1">
            <a:off x="6937453" y="1975160"/>
            <a:ext cx="37170" cy="3150219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25D4BC2-32B3-C578-0381-2EBA0BAD1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906" y="1975160"/>
            <a:ext cx="98858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0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8F40FE-293C-453F-B8A6-427899356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712821"/>
            <a:ext cx="39759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EBBA010-0751-4EA3-A753-9E7ED07CD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2" t="8547" b="6996"/>
          <a:stretch/>
        </p:blipFill>
        <p:spPr>
          <a:xfrm>
            <a:off x="5165066" y="1076076"/>
            <a:ext cx="3256579" cy="214526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92C0643-585C-4359-A533-62A605F3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916" y="1077230"/>
            <a:ext cx="3246120" cy="216678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A11810A-9BFA-488F-96F3-57C462F81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6" b="-538"/>
          <a:stretch/>
        </p:blipFill>
        <p:spPr>
          <a:xfrm>
            <a:off x="5165065" y="3562387"/>
            <a:ext cx="3256578" cy="218778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0036063-4DBB-4B29-AAE1-3A98CE369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916" y="3597631"/>
            <a:ext cx="3246120" cy="21667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C1C4DBD-443D-8E95-7904-D79E5E175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94" y="430964"/>
            <a:ext cx="7944849" cy="58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0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-Światło wolności – film animowany">
            <a:hlinkClick r:id="" action="ppaction://media"/>
            <a:extLst>
              <a:ext uri="{FF2B5EF4-FFF2-40B4-BE49-F238E27FC236}">
                <a16:creationId xmlns:a16="http://schemas.microsoft.com/office/drawing/2014/main" id="{3A3214D2-CDA4-2E13-EA7E-4B76815CE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4671" y="1146699"/>
            <a:ext cx="9299530" cy="523037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A937F1F-B022-7C89-16EF-AA9A54460473}"/>
              </a:ext>
            </a:extLst>
          </p:cNvPr>
          <p:cNvSpPr txBox="1"/>
          <p:nvPr/>
        </p:nvSpPr>
        <p:spPr>
          <a:xfrm>
            <a:off x="1521823" y="480923"/>
            <a:ext cx="898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MATERIAŁ FILMOWY</a:t>
            </a:r>
          </a:p>
        </p:txBody>
      </p:sp>
    </p:spTree>
    <p:extLst>
      <p:ext uri="{BB962C8B-B14F-4D97-AF65-F5344CB8AC3E}">
        <p14:creationId xmlns:p14="http://schemas.microsoft.com/office/powerpoint/2010/main" val="33678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740ECAF-E5BD-47DA-8562-9A4AF1DF3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391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8F025-74D2-42BB-BF0C-CBDB0BEE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03" y="3969375"/>
            <a:ext cx="9265771" cy="43804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+mn-lt"/>
                <a:cs typeface="Calibri Light"/>
              </a:rPr>
              <a:t>Co to jest stan wojen</a:t>
            </a:r>
            <a:r>
              <a:rPr lang="pl-PL" sz="2800" b="1" dirty="0">
                <a:latin typeface="+mn-lt"/>
                <a:cs typeface="Calibri Light"/>
              </a:rPr>
              <a:t>n</a:t>
            </a:r>
            <a:r>
              <a:rPr lang="en-US" sz="2800" b="1" dirty="0">
                <a:latin typeface="+mn-lt"/>
                <a:cs typeface="Calibri Light"/>
              </a:rPr>
              <a:t>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3EC-B77E-4862-85E6-D0344F0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03" y="4352980"/>
            <a:ext cx="9795633" cy="12392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b="1" dirty="0">
                <a:ea typeface="+mn-lt"/>
                <a:cs typeface="+mn-lt"/>
              </a:rPr>
              <a:t>Stan wojenny</a:t>
            </a:r>
            <a:r>
              <a:rPr lang="pl-PL" dirty="0">
                <a:ea typeface="+mn-lt"/>
                <a:cs typeface="+mn-lt"/>
              </a:rPr>
              <a:t> to jeden ze stanów nadzwyczajnych, polegający na przejęciu władzy w kraju przez wojsko. Stan ten może być wprowadzony przez rząd danego państwa w celu przywrócenia porządku publicznego w wypadku takich zdarzeń jak zamach stanu czy w celu zdławienia opozycji politycznej. </a:t>
            </a:r>
            <a:endParaRPr lang="pl-PL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308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16A6E8A-D1FA-1B54-DC41-E89EDC36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105" y="82905"/>
            <a:ext cx="5864703" cy="390980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7F5C89-4C45-FA83-5EFA-2AC105BD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4" y="82905"/>
            <a:ext cx="5815002" cy="398435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351B58-42B1-2002-BA43-CBFECC1B9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87" y="3381376"/>
            <a:ext cx="9538158" cy="31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30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7A73E25-B6E1-AEB8-BD92-A4795182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916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3EC-B77E-4862-85E6-D0344F0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15" y="4535389"/>
            <a:ext cx="9912605" cy="12392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dirty="0">
                <a:ea typeface="+mn-lt"/>
                <a:cs typeface="+mn-lt"/>
              </a:rPr>
              <a:t>Stan wojenny w Polsce został wprowadzony w nocy z 12 na 13 grudnia 1981 r. Wówczas władzę w Polsce nielegalnie przejęła Wojskowa Rada Ocalenia Narodowego.</a:t>
            </a:r>
            <a:endParaRPr lang="pl-PL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034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E8F68-6D25-4956-9EF6-F00514B7D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>
                <a:cs typeface="Calibri Light"/>
              </a:rPr>
              <a:t>Przyczyny stanu wojennego</a:t>
            </a:r>
            <a:r>
              <a:rPr lang="pl-PL" sz="5400" dirty="0">
                <a:cs typeface="Calibri Light"/>
              </a:rPr>
              <a:t> w Polsce</a:t>
            </a:r>
            <a:endParaRPr lang="en-US" sz="5400" dirty="0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DBD9-15E3-4ADE-AA5F-30EE641D7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1" y="2515454"/>
            <a:ext cx="7210697" cy="3240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2600" dirty="0">
                <a:ea typeface="+mn-lt"/>
                <a:cs typeface="+mn-lt"/>
              </a:rPr>
              <a:t>Jako główną przyczynę stanu wojennego oficjalnie podaje się coraz </a:t>
            </a:r>
            <a:r>
              <a:rPr lang="pl-PL" sz="2600" b="1" dirty="0">
                <a:ea typeface="+mn-lt"/>
                <a:cs typeface="+mn-lt"/>
              </a:rPr>
              <a:t>gorszą sytuację ekonomiczną </a:t>
            </a:r>
            <a:r>
              <a:rPr lang="pl-PL" sz="2600" dirty="0">
                <a:ea typeface="+mn-lt"/>
                <a:cs typeface="+mn-lt"/>
              </a:rPr>
              <a:t>w kraju. W sklepach </a:t>
            </a:r>
            <a:r>
              <a:rPr lang="pl-PL" sz="2600" b="1" dirty="0">
                <a:ea typeface="+mn-lt"/>
                <a:cs typeface="+mn-lt"/>
              </a:rPr>
              <a:t>brakowało towarów, </a:t>
            </a:r>
            <a:r>
              <a:rPr lang="pl-PL" sz="2600" dirty="0">
                <a:ea typeface="+mn-lt"/>
                <a:cs typeface="+mn-lt"/>
              </a:rPr>
              <a:t>zwłaszcza obiecanych żywnościowych, wprowadzenie kartek na mięso, masło, ryż, mąkę itp.</a:t>
            </a:r>
            <a:endParaRPr lang="pl-PL" sz="2600" b="1" dirty="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pl-PL" sz="2600" b="1" dirty="0">
                <a:ea typeface="+mn-lt"/>
                <a:cs typeface="+mn-lt"/>
              </a:rPr>
              <a:t>Faktycznie jednak powodem wprowadzenia stanu wojennego była stale rosnąca obawa komunistów przed utratą władzy na rzecz NSZZ </a:t>
            </a:r>
            <a:r>
              <a:rPr lang="pl-PL" sz="2600" b="1" dirty="0">
                <a:solidFill>
                  <a:srgbClr val="FF0000"/>
                </a:solidFill>
                <a:ea typeface="+mn-lt"/>
                <a:cs typeface="+mn-lt"/>
              </a:rPr>
              <a:t>„Solidarność”. </a:t>
            </a:r>
            <a:endParaRPr lang="pl-PL" sz="2600" b="1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BFCFAFC4-92F2-43DA-922A-5F92658DE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6" r="7863" b="-3"/>
          <a:stretch/>
        </p:blipFill>
        <p:spPr>
          <a:xfrm>
            <a:off x="7927125" y="1943582"/>
            <a:ext cx="4061380" cy="42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6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0CF08899-A1BF-B8EA-CFCC-DBFA5F77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459" y="0"/>
            <a:ext cx="5986541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EE4A66B-B428-818C-6E53-BBD562DE9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68143" cy="47795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03EC-B77E-4862-85E6-D0344F0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21" y="4176982"/>
            <a:ext cx="9736902" cy="21092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b="1" dirty="0">
                <a:ea typeface="+mn-lt"/>
                <a:cs typeface="+mn-lt"/>
              </a:rPr>
              <a:t>Przemówienie generała Jaruzelskiego</a:t>
            </a:r>
          </a:p>
          <a:p>
            <a:pPr marL="0" indent="0" algn="just">
              <a:buNone/>
            </a:pPr>
            <a:r>
              <a:rPr lang="pl-PL" b="1" dirty="0">
                <a:ea typeface="+mn-lt"/>
                <a:cs typeface="+mn-lt"/>
              </a:rPr>
              <a:t>O wprowadzeniu stanu wojennego poinformowało społeczeństwo Polskie Radio o godzinie 6 nadając przemówienie generała Jaruzelskiego. </a:t>
            </a:r>
            <a:endParaRPr lang="pl-PL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9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 descr="Obraz zawierający zewnętrzne, grupa, stare&#10;&#10;Opis wygenerowany automatycznie">
            <a:extLst>
              <a:ext uri="{FF2B5EF4-FFF2-40B4-BE49-F238E27FC236}">
                <a16:creationId xmlns:a16="http://schemas.microsoft.com/office/drawing/2014/main" id="{1DAAFE0D-38A7-4E3A-93FE-4E22EA8B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66" y="2504"/>
            <a:ext cx="12503060" cy="80534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E6E3B73-42E2-4E40-9DBD-05EBE1947B99}"/>
              </a:ext>
            </a:extLst>
          </p:cNvPr>
          <p:cNvSpPr/>
          <p:nvPr/>
        </p:nvSpPr>
        <p:spPr>
          <a:xfrm>
            <a:off x="-60542" y="-86638"/>
            <a:ext cx="13674245" cy="73590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60EFF-9A28-425D-86F2-C4EA8189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29" y="182649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ok Antiqua"/>
                <a:cs typeface="Calibri Light"/>
              </a:rPr>
              <a:t>Strony </a:t>
            </a:r>
            <a:r>
              <a:rPr lang="en-US" dirty="0" err="1">
                <a:solidFill>
                  <a:schemeClr val="bg1"/>
                </a:solidFill>
                <a:latin typeface="Book Antiqua"/>
                <a:cs typeface="Calibri Light"/>
              </a:rPr>
              <a:t>konfliktu</a:t>
            </a:r>
            <a:endParaRPr lang="en-US" dirty="0">
              <a:solidFill>
                <a:schemeClr val="bg1"/>
              </a:solidFill>
              <a:latin typeface="Book Antiqua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4DB1759-7B44-41B4-BD1E-C90C46D1FE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766386"/>
              </p:ext>
            </p:extLst>
          </p:nvPr>
        </p:nvGraphicFramePr>
        <p:xfrm>
          <a:off x="842210" y="1804736"/>
          <a:ext cx="10515595" cy="315680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369634">
                  <a:extLst>
                    <a:ext uri="{9D8B030D-6E8A-4147-A177-3AD203B41FA5}">
                      <a16:colId xmlns:a16="http://schemas.microsoft.com/office/drawing/2014/main" val="3554481603"/>
                    </a:ext>
                  </a:extLst>
                </a:gridCol>
                <a:gridCol w="3958683">
                  <a:extLst>
                    <a:ext uri="{9D8B030D-6E8A-4147-A177-3AD203B41FA5}">
                      <a16:colId xmlns:a16="http://schemas.microsoft.com/office/drawing/2014/main" val="3542853932"/>
                    </a:ext>
                  </a:extLst>
                </a:gridCol>
                <a:gridCol w="4187278">
                  <a:extLst>
                    <a:ext uri="{9D8B030D-6E8A-4147-A177-3AD203B41FA5}">
                      <a16:colId xmlns:a16="http://schemas.microsoft.com/office/drawing/2014/main" val="125252368"/>
                    </a:ext>
                  </a:extLst>
                </a:gridCol>
              </a:tblGrid>
              <a:tr h="4912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/>
                        <a:t>Strony </a:t>
                      </a:r>
                      <a:r>
                        <a:rPr lang="en-US" sz="2000" dirty="0" err="1"/>
                        <a:t>konfliktu</a:t>
                      </a:r>
                      <a:endParaRPr lang="en-U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90482906"/>
                  </a:ext>
                </a:extLst>
              </a:tr>
              <a:tr h="4709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1" u="none" strike="noStrike" noProof="0" dirty="0" err="1"/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/>
                        <a:t>Wojskowa Rada Ocalenia Narodowego (WRON) </a:t>
                      </a:r>
                      <a:endParaRPr lang="en-US" b="1" dirty="0"/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/>
                        <a:t>Niezależny </a:t>
                      </a:r>
                      <a:r>
                        <a:rPr lang="en-US" sz="1800" b="1" u="none" strike="noStrike" noProof="0" dirty="0" err="1"/>
                        <a:t>Samorządny</a:t>
                      </a:r>
                      <a:r>
                        <a:rPr lang="en-US" sz="1800" b="1" u="none" strike="noStrike" noProof="0" dirty="0"/>
                        <a:t> </a:t>
                      </a:r>
                      <a:r>
                        <a:rPr lang="en-US" sz="1800" b="1" u="none" strike="noStrike" noProof="0" dirty="0" err="1"/>
                        <a:t>Związek</a:t>
                      </a:r>
                      <a:r>
                        <a:rPr lang="en-US" sz="1800" b="1" u="none" strike="noStrike" noProof="0" dirty="0"/>
                        <a:t> </a:t>
                      </a:r>
                      <a:r>
                        <a:rPr lang="en-US" sz="1800" b="1" u="none" strike="noStrike" noProof="0" dirty="0" err="1"/>
                        <a:t>Zawodowy</a:t>
                      </a:r>
                      <a:r>
                        <a:rPr lang="en-US" sz="1800" b="1" u="none" strike="noStrike" noProof="0" dirty="0"/>
                        <a:t> „</a:t>
                      </a:r>
                      <a:r>
                        <a:rPr lang="en-US" sz="1800" b="1" u="none" strike="noStrike" noProof="0" dirty="0" err="1"/>
                        <a:t>Solidarność</a:t>
                      </a:r>
                      <a:r>
                        <a:rPr lang="en-US" sz="1800" b="1" u="none" strike="noStrike" noProof="0" dirty="0"/>
                        <a:t>”</a:t>
                      </a:r>
                      <a:endParaRPr lang="en-US" b="1" dirty="0"/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86203"/>
                  </a:ext>
                </a:extLst>
              </a:tr>
              <a:tr h="4709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/>
                        <a:t>Dowódcy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Wojciech Jaruzelski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Lech Wałęsa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48004"/>
                  </a:ext>
                </a:extLst>
              </a:tr>
              <a:tr h="47095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/>
                        <a:t>Siły 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 dirty="0"/>
                        <a:t>ok. 70 </a:t>
                      </a:r>
                      <a:r>
                        <a:rPr lang="en-US" sz="1800" u="none" strike="noStrike" noProof="0" dirty="0" err="1"/>
                        <a:t>tys</a:t>
                      </a:r>
                      <a:r>
                        <a:rPr lang="en-US" sz="1800" u="none" strike="noStrike" noProof="0" dirty="0"/>
                        <a:t>. </a:t>
                      </a:r>
                      <a:r>
                        <a:rPr lang="en-US" sz="1800" u="none" strike="noStrike" noProof="0" dirty="0" err="1"/>
                        <a:t>żołnierzy</a:t>
                      </a:r>
                      <a:r>
                        <a:rPr lang="en-US" sz="1800" u="none" strike="noStrike" noProof="0" dirty="0"/>
                        <a:t>,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ok. 30 </a:t>
                      </a:r>
                      <a:r>
                        <a:rPr lang="en-US" sz="1800" u="none" strike="noStrike" noProof="0" dirty="0" err="1"/>
                        <a:t>tys</a:t>
                      </a:r>
                      <a:r>
                        <a:rPr lang="en-US" sz="1800" u="none" strike="noStrike" noProof="0" dirty="0"/>
                        <a:t>. </a:t>
                      </a:r>
                      <a:r>
                        <a:rPr lang="en-US" sz="1800" u="none" strike="noStrike" noProof="0" dirty="0" err="1"/>
                        <a:t>funkcjonariuszy</a:t>
                      </a:r>
                      <a:r>
                        <a:rPr lang="en-US" sz="1800" u="none" strike="noStrike" noProof="0" dirty="0"/>
                        <a:t> 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ok. 10 </a:t>
                      </a:r>
                      <a:r>
                        <a:rPr lang="en-US" sz="1800" u="none" strike="noStrike" noProof="0" dirty="0" err="1"/>
                        <a:t>mln</a:t>
                      </a:r>
                      <a:r>
                        <a:rPr lang="en-US" sz="1800" u="none" strike="noStrike" noProof="0" dirty="0"/>
                        <a:t> </a:t>
                      </a:r>
                      <a:r>
                        <a:rPr lang="en-US" sz="1800" u="none" strike="noStrike" noProof="0" dirty="0" err="1"/>
                        <a:t>członków</a:t>
                      </a:r>
                      <a:r>
                        <a:rPr lang="en-US" sz="1800" u="none" strike="noStrike" noProof="0" dirty="0"/>
                        <a:t> „</a:t>
                      </a:r>
                      <a:r>
                        <a:rPr lang="en-US" sz="1800" u="none" strike="noStrike" noProof="0" dirty="0" err="1"/>
                        <a:t>Solidarności</a:t>
                      </a:r>
                      <a:r>
                        <a:rPr lang="en-US" sz="1800" u="none" strike="noStrike" noProof="0" dirty="0"/>
                        <a:t>” 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86057"/>
                  </a:ext>
                </a:extLst>
              </a:tr>
              <a:tr h="4709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/>
                        <a:t>Straty 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 dirty="0"/>
                        <a:t>1 </a:t>
                      </a:r>
                      <a:r>
                        <a:rPr lang="en-US" sz="1800" u="none" strike="noStrike" noProof="0" dirty="0" err="1"/>
                        <a:t>zabity</a:t>
                      </a:r>
                      <a:r>
                        <a:rPr lang="en-US" sz="1800" u="none" strike="noStrike" noProof="0" dirty="0"/>
                        <a:t>,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41 </a:t>
                      </a:r>
                      <a:r>
                        <a:rPr lang="en-US" sz="1800" u="none" strike="noStrike" noProof="0" dirty="0" err="1"/>
                        <a:t>rannych</a:t>
                      </a:r>
                      <a:r>
                        <a:rPr lang="en-US" sz="1800" u="none" strike="noStrike" noProof="0" dirty="0"/>
                        <a:t> 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 dirty="0"/>
                        <a:t>40 </a:t>
                      </a:r>
                      <a:r>
                        <a:rPr lang="en-US" sz="1800" u="none" strike="noStrike" noProof="0" dirty="0" err="1"/>
                        <a:t>zabitych</a:t>
                      </a:r>
                      <a:r>
                        <a:rPr lang="en-US" sz="1800" u="none" strike="noStrike" noProof="0" dirty="0"/>
                        <a:t>,</a:t>
                      </a:r>
                      <a:endParaRPr lang="en-US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 dirty="0"/>
                        <a:t>21 </a:t>
                      </a:r>
                      <a:r>
                        <a:rPr lang="en-US" sz="1800" u="none" strike="noStrike" noProof="0" dirty="0" err="1"/>
                        <a:t>rannych</a:t>
                      </a:r>
                      <a:r>
                        <a:rPr lang="en-US" sz="1800" u="none" strike="noStrike" noProof="0" dirty="0"/>
                        <a:t>,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10 131 </a:t>
                      </a:r>
                      <a:r>
                        <a:rPr lang="en-US" sz="1800" u="none" strike="noStrike" noProof="0" dirty="0" err="1"/>
                        <a:t>internowanych</a:t>
                      </a:r>
                      <a:endParaRPr lang="en-US" sz="1800" u="none" strike="noStrike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07776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E7A3BF4-798E-46C2-880A-517C5F914B1E}"/>
              </a:ext>
            </a:extLst>
          </p:cNvPr>
          <p:cNvSpPr txBox="1"/>
          <p:nvPr/>
        </p:nvSpPr>
        <p:spPr>
          <a:xfrm>
            <a:off x="1217113" y="716071"/>
            <a:ext cx="49456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Book Antiqua"/>
              </a:rPr>
              <a:t>Strony konfliktu</a:t>
            </a:r>
          </a:p>
        </p:txBody>
      </p:sp>
    </p:spTree>
    <p:extLst>
      <p:ext uri="{BB962C8B-B14F-4D97-AF65-F5344CB8AC3E}">
        <p14:creationId xmlns:p14="http://schemas.microsoft.com/office/powerpoint/2010/main" val="3545875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C7795F8-6B5A-1797-FF67-62B9DC7D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" y="14369"/>
            <a:ext cx="12192000" cy="685799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46A699-7B1E-8638-2B7B-2E78DA9F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83" y="1042469"/>
            <a:ext cx="10760373" cy="12071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D39492-78E9-2581-EF6E-CF3CA1A28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2108344"/>
            <a:ext cx="10506456" cy="26700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pc="-100" dirty="0" err="1">
                <a:ea typeface="+mn-lt"/>
                <a:cs typeface="+mn-lt"/>
              </a:rPr>
              <a:t>Uwięzieno</a:t>
            </a:r>
            <a:r>
              <a:rPr lang="pl-PL" spc="-100" dirty="0">
                <a:ea typeface="+mn-lt"/>
                <a:cs typeface="+mn-lt"/>
              </a:rPr>
              <a:t> opozycjonistów</a:t>
            </a:r>
          </a:p>
          <a:p>
            <a:r>
              <a:rPr lang="pl-PL" spc="-100" dirty="0">
                <a:ea typeface="+mn-lt"/>
                <a:cs typeface="+mn-lt"/>
              </a:rPr>
              <a:t>Internowano ok. 10 tysięcy osób</a:t>
            </a:r>
          </a:p>
          <a:p>
            <a:r>
              <a:rPr lang="pl-PL" spc="-100" dirty="0">
                <a:ea typeface="+mn-lt"/>
                <a:cs typeface="+mn-lt"/>
              </a:rPr>
              <a:t>Zawieszono działalność </a:t>
            </a:r>
            <a:r>
              <a:rPr lang="pl-PL" spc="-100" dirty="0">
                <a:solidFill>
                  <a:srgbClr val="FF0000"/>
                </a:solidFill>
                <a:ea typeface="+mn-lt"/>
                <a:cs typeface="+mn-lt"/>
              </a:rPr>
              <a:t>„Solidarności”</a:t>
            </a:r>
          </a:p>
          <a:p>
            <a:r>
              <a:rPr lang="pl-PL" spc="-100" dirty="0">
                <a:ea typeface="+mn-lt"/>
                <a:cs typeface="+mn-lt"/>
              </a:rPr>
              <a:t>Wprowadzono godzinę milicyjną</a:t>
            </a:r>
          </a:p>
          <a:p>
            <a:r>
              <a:rPr lang="pl-PL" spc="-100" dirty="0">
                <a:ea typeface="+mn-lt"/>
                <a:cs typeface="+mn-lt"/>
              </a:rPr>
              <a:t>Ograniczono prawa obywatelskie</a:t>
            </a:r>
          </a:p>
          <a:p>
            <a:r>
              <a:rPr lang="pl-PL" spc="-100" dirty="0">
                <a:ea typeface="+mn-lt"/>
                <a:cs typeface="+mn-lt"/>
              </a:rPr>
              <a:t>Przemoc wojska i milicji wobec społeczeństwa</a:t>
            </a:r>
          </a:p>
          <a:p>
            <a:r>
              <a:rPr lang="pl-PL" spc="-100" dirty="0">
                <a:ea typeface="+mn-lt"/>
                <a:cs typeface="+mn-lt"/>
              </a:rPr>
              <a:t>Pogarszająca się sytuacja gospodarcza w kraju</a:t>
            </a:r>
          </a:p>
          <a:p>
            <a:r>
              <a:rPr lang="pl-PL" spc="-100" dirty="0">
                <a:ea typeface="+mn-lt"/>
                <a:cs typeface="+mn-lt"/>
              </a:rPr>
              <a:t>Ataki na Kościół i religię</a:t>
            </a:r>
            <a:endParaRPr lang="pl-PL" spc="-100" dirty="0">
              <a:cs typeface="Calibri"/>
            </a:endParaRPr>
          </a:p>
          <a:p>
            <a:endParaRPr lang="pl-PL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484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A70B1-6496-4AEF-8AA1-485B358A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95" y="570972"/>
            <a:ext cx="5848781" cy="1846673"/>
          </a:xfrm>
        </p:spPr>
        <p:txBody>
          <a:bodyPr anchor="b">
            <a:normAutofit/>
          </a:bodyPr>
          <a:lstStyle/>
          <a:p>
            <a:r>
              <a:rPr lang="pl-PL" sz="3600" b="1" i="1" dirty="0">
                <a:cs typeface="Calibri Light"/>
              </a:rPr>
              <a:t>Reakcja społeczeństwa wobec</a:t>
            </a:r>
            <a:br>
              <a:rPr lang="pl-PL" sz="3600" b="1" i="1" dirty="0">
                <a:cs typeface="Calibri Light"/>
              </a:rPr>
            </a:br>
            <a:r>
              <a:rPr lang="pl-PL" sz="3600" b="1" i="1" dirty="0">
                <a:cs typeface="Calibri Light"/>
              </a:rPr>
              <a:t>wprowadzenia stanu wojennego</a:t>
            </a:r>
            <a:endParaRPr lang="en-US" sz="3600" b="1" i="1" dirty="0">
              <a:cs typeface="Calibri Light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2734215-A87E-83A2-D945-A9C2498A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2" y="2943979"/>
            <a:ext cx="5052922" cy="313115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EE021BD-0CFC-7D43-78E5-E22AFE06A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1" y="1"/>
            <a:ext cx="5717196" cy="37057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A38D93-562A-9300-911A-7BDF8FCB8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78" b="3183"/>
          <a:stretch/>
        </p:blipFill>
        <p:spPr>
          <a:xfrm>
            <a:off x="6498771" y="3705735"/>
            <a:ext cx="5690181" cy="31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5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274</Words>
  <Application>Microsoft Office PowerPoint</Application>
  <PresentationFormat>Panoramiczny</PresentationFormat>
  <Paragraphs>39</Paragraphs>
  <Slides>13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Book Antiqua</vt:lpstr>
      <vt:lpstr>Calibri</vt:lpstr>
      <vt:lpstr>Calibri Light</vt:lpstr>
      <vt:lpstr>Motyw pakietu Office</vt:lpstr>
      <vt:lpstr>42 rocznica wprowadzenia stanu wojennego</vt:lpstr>
      <vt:lpstr>Co to jest stan wojenny?</vt:lpstr>
      <vt:lpstr>Prezentacja programu PowerPoint</vt:lpstr>
      <vt:lpstr>Prezentacja programu PowerPoint</vt:lpstr>
      <vt:lpstr>Przyczyny stanu wojennego w Polsce</vt:lpstr>
      <vt:lpstr>Prezentacja programu PowerPoint</vt:lpstr>
      <vt:lpstr>Strony konfliktu</vt:lpstr>
      <vt:lpstr>Prezentacja programu PowerPoint</vt:lpstr>
      <vt:lpstr>Reakcja społeczeństwa wobec wprowadzenia stanu wojennego</vt:lpstr>
      <vt:lpstr>Prezentacja programu PowerPoint</vt:lpstr>
      <vt:lpstr>Kalendarium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Orliński Zbigniew</cp:lastModifiedBy>
  <cp:revision>410</cp:revision>
  <dcterms:created xsi:type="dcterms:W3CDTF">2021-12-02T16:31:38Z</dcterms:created>
  <dcterms:modified xsi:type="dcterms:W3CDTF">2023-12-05T20:12:22Z</dcterms:modified>
</cp:coreProperties>
</file>